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6" r:id="rId3"/>
    <p:sldId id="334" r:id="rId4"/>
    <p:sldId id="341" r:id="rId5"/>
    <p:sldId id="389" r:id="rId6"/>
    <p:sldId id="349" r:id="rId7"/>
    <p:sldId id="358" r:id="rId8"/>
    <p:sldId id="398" r:id="rId9"/>
    <p:sldId id="399" r:id="rId10"/>
    <p:sldId id="397" r:id="rId11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F1CBCCB-6BDE-4AAB-B62D-5E2925BDFB54}">
          <p14:sldIdLst>
            <p14:sldId id="256"/>
            <p14:sldId id="376"/>
            <p14:sldId id="334"/>
            <p14:sldId id="341"/>
            <p14:sldId id="389"/>
            <p14:sldId id="349"/>
            <p14:sldId id="358"/>
            <p14:sldId id="398"/>
            <p14:sldId id="399"/>
            <p14:sldId id="39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E6E0EC"/>
    <a:srgbClr val="C3D69B"/>
    <a:srgbClr val="F2F2F2"/>
    <a:srgbClr val="1280B1"/>
    <a:srgbClr val="56ABE4"/>
    <a:srgbClr val="00BB9C"/>
    <a:srgbClr val="FF7E23"/>
    <a:srgbClr val="FFC000"/>
    <a:srgbClr val="BDD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1" autoAdjust="0"/>
    <p:restoredTop sz="98579" autoAdjust="0"/>
  </p:normalViewPr>
  <p:slideViewPr>
    <p:cSldViewPr>
      <p:cViewPr varScale="1">
        <p:scale>
          <a:sx n="93" d="100"/>
          <a:sy n="93" d="100"/>
        </p:scale>
        <p:origin x="-492" y="-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284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7AA4-5814-4BB2-885F-A24C736B97FF}" type="datetimeFigureOut">
              <a:rPr lang="zh-CN" altLang="en-US" smtClean="0"/>
              <a:t>2018-8-7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4AC13-6E2B-4207-9C2B-E08811D04A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17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69B2B-4EE2-4259-A60E-FAB13B7AAB4A}" type="datetimeFigureOut">
              <a:rPr lang="zh-CN" altLang="en-US" smtClean="0"/>
              <a:t>2018-8-7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CBFA7-EED5-4B79-A7A1-DD095A227B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" b="6119"/>
          <a:stretch>
            <a:fillRect/>
          </a:stretch>
        </p:blipFill>
        <p:spPr bwMode="auto">
          <a:xfrm>
            <a:off x="1" y="-1588"/>
            <a:ext cx="9143999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致远文件\致远新logo\致远软件+Seeyon2-2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5486"/>
            <a:ext cx="1664370" cy="6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B5BC-581A-49D9-972B-AA8D5EB38823}" type="datetimeFigureOut">
              <a:rPr lang="zh-CN" altLang="en-US" smtClean="0"/>
              <a:t>2018-8-7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55A7-F4B4-49E4-8147-85C581145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195486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B5BC-581A-49D9-972B-AA8D5EB38823}" type="datetimeFigureOut">
              <a:rPr lang="zh-CN" altLang="en-US" smtClean="0"/>
              <a:t>2018-8-7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55A7-F4B4-49E4-8147-85C581145D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7F0B-2AC3-49EA-A05A-702F24CDBB5E}" type="datetime1">
              <a:rPr lang="zh-CN" altLang="en-US"/>
              <a:t>2018-8-7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0E436-FED3-44BB-A0BB-7DF2E325CF85}" type="slidenum">
              <a:rPr lang="zh-CN" altLang="en-US"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6C8E-0CF9-9E4E-AAF8-D3C0961800FA}" type="datetime1">
              <a:rPr lang="zh-CN" altLang="en-US"/>
              <a:t>2018-8-7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B7DC4-B826-4E83-86D3-22E830C8773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my work 致远\工作事宜\2016\未来2~3年UED规划\规划PPT用图\未标题-2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49" y="0"/>
            <a:ext cx="9359477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B5BC-581A-49D9-972B-AA8D5EB38823}" type="datetimeFigureOut">
              <a:rPr lang="zh-CN" altLang="en-US" smtClean="0"/>
              <a:t>2018-8-7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55A7-F4B4-49E4-8147-85C581145DC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 txBox="1"/>
          <p:nvPr userDrawn="1"/>
        </p:nvSpPr>
        <p:spPr>
          <a:xfrm>
            <a:off x="457200" y="-10045"/>
            <a:ext cx="6419056" cy="493563"/>
          </a:xfrm>
          <a:prstGeom prst="rect">
            <a:avLst/>
          </a:prstGeom>
        </p:spPr>
        <p:txBody>
          <a:bodyPr/>
          <a:lstStyle>
            <a:lvl1pPr lvl="0">
              <a:spcBef>
                <a:spcPct val="0"/>
              </a:spcBef>
              <a:buNone/>
              <a:defRPr kumimoji="1" sz="3200" b="1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86" y="4176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致远文件\致远新logo\致远软件+Seeyon2-20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92" y="130567"/>
            <a:ext cx="1160314" cy="4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3765" rtl="0" eaLnBrk="1" latinLnBrk="0" hangingPunct="1">
        <a:spcBef>
          <a:spcPct val="0"/>
        </a:spcBef>
        <a:buNone/>
        <a:defRPr kumimoji="1" lang="zh-CN" altLang="en-US" sz="3200" b="1" kern="1200" smtClean="0">
          <a:solidFill>
            <a:srgbClr val="0070C0"/>
          </a:solidFill>
          <a:effectLst>
            <a:glow rad="101600">
              <a:schemeClr val="bg1">
                <a:alpha val="60000"/>
              </a:schemeClr>
            </a:glow>
          </a:effectLst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0638" y="2066280"/>
            <a:ext cx="9144001" cy="12255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kumimoji="1"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-30118" y="2017335"/>
            <a:ext cx="9153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触</a:t>
            </a:r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发设置</a:t>
            </a:r>
            <a:endParaRPr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0" y="2888696"/>
            <a:ext cx="9153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A8 V7.0SP1+DEE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V4.0SP1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195486"/>
            <a:ext cx="36000" cy="396000"/>
          </a:xfrm>
          <a:prstGeom prst="rect">
            <a:avLst/>
          </a:prstGeom>
          <a:solidFill>
            <a:srgbClr val="92D05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8625" y="67945"/>
            <a:ext cx="2248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4195" y="2372360"/>
            <a:ext cx="819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3042861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195486"/>
            <a:ext cx="36000" cy="396000"/>
          </a:xfrm>
          <a:prstGeom prst="rect">
            <a:avLst/>
          </a:prstGeom>
          <a:solidFill>
            <a:srgbClr val="92D05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75615" y="67945"/>
            <a:ext cx="2921635" cy="650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2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业务场景说明</a:t>
            </a:r>
            <a:endParaRPr kumimoji="1" lang="en-US" altLang="zh-CN" sz="2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5615" y="824230"/>
            <a:ext cx="819340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kumimoji="1" lang="zh-CN" altLang="en-US" sz="2200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场景模拟：</a:t>
            </a:r>
            <a:endParaRPr kumimoji="1" lang="en-US" altLang="zh-CN" sz="2200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l">
              <a:lnSpc>
                <a:spcPct val="160000"/>
              </a:lnSpc>
            </a:pPr>
            <a:r>
              <a:rPr kumimoji="1" lang="en-US" altLang="zh-CN" sz="2200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r>
              <a:rPr kumimoji="1" lang="en-US" altLang="zh-CN" sz="2200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kumimoji="1" lang="zh-CN" altLang="en-US" sz="2200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首次条件满足某字段不为空，触发任务，回写表单字段</a:t>
            </a:r>
            <a:endParaRPr kumimoji="1" lang="en-US" altLang="zh-CN" sz="2200" dirty="0" smtClean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195486"/>
            <a:ext cx="36000" cy="396000"/>
          </a:xfrm>
          <a:prstGeom prst="rect">
            <a:avLst/>
          </a:prstGeom>
          <a:solidFill>
            <a:srgbClr val="92D05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8625" y="67945"/>
            <a:ext cx="2248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2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效</a:t>
            </a:r>
            <a:r>
              <a:rPr kumimoji="1" lang="zh-CN" alt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果展</a:t>
            </a:r>
            <a:r>
              <a:rPr kumimoji="1" lang="zh-CN" altLang="en-US" sz="2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5615" y="771550"/>
            <a:ext cx="81934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点击绑定按钮，弹出第三方数据</a:t>
            </a:r>
            <a:r>
              <a:rPr lang="zh-CN" altLang="en-US" sz="1400" dirty="0">
                <a:solidFill>
                  <a:schemeClr val="bg1"/>
                </a:solidFill>
              </a:rPr>
              <a:t>主</a:t>
            </a:r>
            <a:r>
              <a:rPr lang="zh-CN" altLang="en-US" sz="1400" dirty="0" smtClean="0">
                <a:solidFill>
                  <a:schemeClr val="bg1"/>
                </a:solidFill>
              </a:rPr>
              <a:t>表，勾选后回填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8" y="1416826"/>
            <a:ext cx="8995792" cy="249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195486"/>
            <a:ext cx="36000" cy="396000"/>
          </a:xfrm>
          <a:prstGeom prst="rect">
            <a:avLst/>
          </a:prstGeom>
          <a:solidFill>
            <a:srgbClr val="92D05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8625" y="67945"/>
            <a:ext cx="22485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2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效</a:t>
            </a:r>
            <a:r>
              <a:rPr kumimoji="1" lang="zh-CN" alt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果展</a:t>
            </a:r>
            <a:r>
              <a:rPr kumimoji="1" lang="zh-CN" altLang="en-US" sz="2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5615" y="834390"/>
            <a:ext cx="81934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chemeClr val="bg1"/>
                </a:solidFill>
              </a:rPr>
              <a:t>点发送，根据条件会触发任务回写对应字段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7" y="1685925"/>
            <a:ext cx="8609013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195486"/>
            <a:ext cx="36000" cy="396000"/>
          </a:xfrm>
          <a:prstGeom prst="rect">
            <a:avLst/>
          </a:prstGeom>
          <a:solidFill>
            <a:srgbClr val="92D05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75615" y="67945"/>
            <a:ext cx="224853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2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任务制作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336" y="576785"/>
            <a:ext cx="8193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kumimoji="1" lang="zh-CN" altLang="en-US" sz="2200" b="1" dirty="0">
                <a:solidFill>
                  <a:schemeClr val="bg1"/>
                </a:solidFill>
              </a:rPr>
              <a:t>二</a:t>
            </a:r>
            <a:r>
              <a:rPr kumimoji="1" lang="en-US" altLang="zh-CN" sz="2200" b="1" dirty="0">
                <a:solidFill>
                  <a:schemeClr val="bg1"/>
                </a:solidFill>
              </a:rPr>
              <a:t>.DEE</a:t>
            </a:r>
            <a:r>
              <a:rPr kumimoji="1" lang="zh-CN" altLang="en-US" sz="2200" b="1" dirty="0">
                <a:solidFill>
                  <a:schemeClr val="bg1"/>
                </a:solidFill>
              </a:rPr>
              <a:t>工具端任务制作</a:t>
            </a:r>
          </a:p>
          <a:p>
            <a:pPr>
              <a:lnSpc>
                <a:spcPct val="160000"/>
              </a:lnSpc>
            </a:pPr>
            <a:r>
              <a:rPr kumimoji="1"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创建触发任务</a:t>
            </a:r>
            <a:r>
              <a:rPr kumimoji="1"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:1.</a:t>
            </a:r>
            <a:r>
              <a:rPr kumimoji="1"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如果要获取表单数据，配置对应参数；</a:t>
            </a:r>
            <a:r>
              <a:rPr kumimoji="1"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kumimoji="1"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</a:t>
            </a:r>
            <a:r>
              <a:rPr kumimoji="1"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务处理后若需要回写表单，需要创建回写数据和元素数据。</a:t>
            </a:r>
            <a:endParaRPr kumimoji="1"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8" y="1779662"/>
            <a:ext cx="797083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8" y="4249958"/>
            <a:ext cx="7970837" cy="89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9236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195486"/>
            <a:ext cx="36000" cy="396000"/>
          </a:xfrm>
          <a:prstGeom prst="rect">
            <a:avLst/>
          </a:prstGeom>
          <a:solidFill>
            <a:srgbClr val="92D05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8625" y="67945"/>
            <a:ext cx="31352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800" b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任务导出与部署</a:t>
            </a:r>
            <a:endParaRPr kumimoji="1" lang="zh-CN" altLang="en-US" sz="2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615" y="834390"/>
            <a:ext cx="8193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导</a:t>
            </a:r>
            <a:r>
              <a:rPr lang="zh-CN" altLang="en-US" sz="1400" dirty="0">
                <a:solidFill>
                  <a:schemeClr val="bg1"/>
                </a:solidFill>
              </a:rPr>
              <a:t>出任务部署到</a:t>
            </a:r>
            <a:r>
              <a:rPr lang="en-US" altLang="zh-CN" sz="1400" dirty="0">
                <a:solidFill>
                  <a:schemeClr val="bg1"/>
                </a:solidFill>
              </a:rPr>
              <a:t>A8</a:t>
            </a:r>
            <a:r>
              <a:rPr lang="zh-CN" altLang="en-US" sz="1400" dirty="0">
                <a:solidFill>
                  <a:schemeClr val="bg1"/>
                </a:solidFill>
              </a:rPr>
              <a:t>服务</a:t>
            </a:r>
            <a:r>
              <a:rPr lang="zh-CN" altLang="en-US" sz="1400" dirty="0" smtClean="0">
                <a:solidFill>
                  <a:schemeClr val="bg1"/>
                </a:solidFill>
              </a:rPr>
              <a:t>器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1.</a:t>
            </a:r>
            <a:r>
              <a:rPr lang="zh-CN" altLang="en-US" sz="1400" dirty="0" smtClean="0">
                <a:solidFill>
                  <a:schemeClr val="bg1"/>
                </a:solidFill>
              </a:rPr>
              <a:t>通过登录管理员控制台上传*</a:t>
            </a:r>
            <a:r>
              <a:rPr lang="en-US" altLang="zh-CN" sz="1400" dirty="0" smtClean="0">
                <a:solidFill>
                  <a:schemeClr val="bg1"/>
                </a:solidFill>
              </a:rPr>
              <a:t>.drp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2.</a:t>
            </a:r>
            <a:r>
              <a:rPr lang="zh-CN" altLang="en-US" sz="1400" dirty="0" smtClean="0">
                <a:solidFill>
                  <a:schemeClr val="bg1"/>
                </a:solidFill>
              </a:rPr>
              <a:t>将</a:t>
            </a:r>
            <a:r>
              <a:rPr lang="en-US" altLang="zh-CN" sz="1400" dirty="0" smtClean="0">
                <a:solidFill>
                  <a:schemeClr val="bg1"/>
                </a:solidFill>
              </a:rPr>
              <a:t>*.drp</a:t>
            </a:r>
            <a:r>
              <a:rPr lang="zh-CN" altLang="en-US" sz="1400" dirty="0" smtClean="0">
                <a:solidFill>
                  <a:schemeClr val="bg1"/>
                </a:solidFill>
              </a:rPr>
              <a:t>放置在服务器安装目录：</a:t>
            </a:r>
            <a:r>
              <a:rPr lang="en-US" altLang="zh-CN" sz="1400" dirty="0" smtClean="0">
                <a:solidFill>
                  <a:schemeClr val="bg1"/>
                </a:solidFill>
              </a:rPr>
              <a:t>base\dee\hotdeploy</a:t>
            </a:r>
            <a:r>
              <a:rPr lang="zh-CN" altLang="en-US" sz="1400" dirty="0" smtClean="0">
                <a:solidFill>
                  <a:schemeClr val="bg1"/>
                </a:solidFill>
              </a:rPr>
              <a:t>路径下</a:t>
            </a:r>
            <a:endParaRPr lang="zh-CN" altLang="en-US" sz="1400" dirty="0">
              <a:solidFill>
                <a:schemeClr val="bg1"/>
              </a:solidFill>
            </a:endParaRPr>
          </a:p>
          <a:p>
            <a:endParaRPr kumimoji="1" lang="zh-CN" altLang="en-US" sz="1400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3678"/>
            <a:ext cx="43815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195486"/>
            <a:ext cx="36000" cy="396000"/>
          </a:xfrm>
          <a:prstGeom prst="rect">
            <a:avLst/>
          </a:prstGeom>
          <a:solidFill>
            <a:srgbClr val="92D05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8625" y="67945"/>
            <a:ext cx="594357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A8</a:t>
            </a:r>
            <a:r>
              <a:rPr kumimoji="1" lang="zh-CN" alt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端任</a:t>
            </a:r>
            <a:r>
              <a:rPr kumimoji="1" lang="zh-CN" altLang="en-US" sz="2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务绑</a:t>
            </a:r>
            <a:r>
              <a:rPr kumimoji="1" lang="zh-CN" alt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</a:t>
            </a:r>
            <a:endParaRPr kumimoji="1" lang="zh-CN" altLang="en-US" sz="2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615" y="824230"/>
            <a:ext cx="8193405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kumimoji="1" lang="zh-CN" altLang="en-US" sz="1400" dirty="0" smtClean="0">
                <a:solidFill>
                  <a:schemeClr val="bg1"/>
                </a:solidFill>
              </a:rPr>
              <a:t>进入对应应用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-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选择对应的表单模板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-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切换到业务关系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8" y="1491630"/>
            <a:ext cx="831483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195486"/>
            <a:ext cx="36000" cy="396000"/>
          </a:xfrm>
          <a:prstGeom prst="rect">
            <a:avLst/>
          </a:prstGeom>
          <a:solidFill>
            <a:srgbClr val="92D05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8625" y="67945"/>
            <a:ext cx="594357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A8</a:t>
            </a:r>
            <a:r>
              <a:rPr kumimoji="1" lang="zh-CN" alt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端任</a:t>
            </a:r>
            <a:r>
              <a:rPr kumimoji="1" lang="zh-CN" altLang="en-US" sz="2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务绑</a:t>
            </a:r>
            <a:r>
              <a:rPr kumimoji="1" lang="zh-CN" alt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</a:t>
            </a:r>
            <a:endParaRPr kumimoji="1" lang="zh-CN" altLang="en-US" sz="2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615" y="824230"/>
            <a:ext cx="8193405" cy="39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kumimoji="1" lang="zh-CN" altLang="en-US" sz="1400" dirty="0">
                <a:solidFill>
                  <a:schemeClr val="bg1"/>
                </a:solidFill>
              </a:rPr>
              <a:t>新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建触发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-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目标选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择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【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调用数据服务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】-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配置触发条件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25" y="1257194"/>
            <a:ext cx="5968783" cy="374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2335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195486"/>
            <a:ext cx="36000" cy="396000"/>
          </a:xfrm>
          <a:prstGeom prst="rect">
            <a:avLst/>
          </a:prstGeom>
          <a:solidFill>
            <a:srgbClr val="92D05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8625" y="67945"/>
            <a:ext cx="594357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A8</a:t>
            </a:r>
            <a:r>
              <a:rPr kumimoji="1" lang="zh-CN" alt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端任</a:t>
            </a:r>
            <a:r>
              <a:rPr kumimoji="1" lang="zh-CN" altLang="en-US" sz="2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务绑</a:t>
            </a:r>
            <a:r>
              <a:rPr kumimoji="1" lang="zh-CN" altLang="en-US" sz="2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</a:t>
            </a:r>
            <a:endParaRPr kumimoji="1" lang="zh-CN" altLang="en-US" sz="2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615" y="824230"/>
            <a:ext cx="819340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kumimoji="1" lang="zh-CN" altLang="en-US" sz="1400" dirty="0" smtClean="0">
                <a:solidFill>
                  <a:schemeClr val="bg1"/>
                </a:solidFill>
              </a:rPr>
              <a:t>点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击选择数据服务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-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选择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DEE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任务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852893"/>
            <a:ext cx="5242033" cy="410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54016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70C0"/>
          </a:solidFill>
          <a:prstDash val="dash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1100" dirty="0" smtClean="0">
            <a:solidFill>
              <a:schemeClr val="tx2">
                <a:lumMod val="60000"/>
                <a:lumOff val="40000"/>
              </a:schemeClr>
            </a:solidFill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301</Words>
  <Application>Microsoft Office PowerPoint</Application>
  <PresentationFormat>全屏显示(16:9)</PresentationFormat>
  <Paragraphs>24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seeyon</dc:creator>
  <cp:lastModifiedBy>呆哥</cp:lastModifiedBy>
  <cp:revision>797</cp:revision>
  <dcterms:created xsi:type="dcterms:W3CDTF">2016-02-23T06:26:00Z</dcterms:created>
  <dcterms:modified xsi:type="dcterms:W3CDTF">2018-08-07T06:08:30Z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